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04/04/1440</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extLst>
      <p:ext uri="{BB962C8B-B14F-4D97-AF65-F5344CB8AC3E}">
        <p14:creationId xmlns:p14="http://schemas.microsoft.com/office/powerpoint/2010/main" val="222851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42469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5" name="Footer Placeholder 4"/>
          <p:cNvSpPr>
            <a:spLocks noGrp="1"/>
          </p:cNvSpPr>
          <p:nvPr>
            <p:ph type="ftr" sz="quarter" idx="11"/>
          </p:nvPr>
        </p:nvSpPr>
        <p:spPr/>
        <p:txBody>
          <a:bodyPr/>
          <a:lstStyle>
            <a:extLst/>
          </a:lstStyle>
          <a:p>
            <a:endParaRPr lang="ar-SA">
              <a:solidFill>
                <a:prstClr val="white"/>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1766129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p:txBody>
          <a:bodyPr/>
          <a:lstStyle>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extLst/>
          </a:lstStyle>
          <a:p>
            <a:pPr rtl="1">
              <a:spcBef>
                <a:spcPct val="0"/>
              </a:spcBef>
              <a:defRPr/>
            </a:pPr>
            <a:r>
              <a:rPr lang="en-US" sz="3600" b="1" dirty="0" smtClean="0">
                <a:solidFill>
                  <a:srgbClr val="DEF5FA"/>
                </a:solidFill>
                <a:effectLst>
                  <a:outerShdw blurRad="31750" dist="25400" dir="5400000" algn="tl" rotWithShape="0">
                    <a:srgbClr val="000000">
                      <a:alpha val="25000"/>
                    </a:srgbClr>
                  </a:outerShdw>
                </a:effectLst>
              </a:rPr>
              <a:t>Click to edit Master title style</a:t>
            </a:r>
            <a:endParaRPr lang="en-US" sz="3600" b="1" dirty="0">
              <a:solidFill>
                <a:srgbClr val="DEF5FA"/>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200621522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8" name="Footer Placeholder 7"/>
          <p:cNvSpPr>
            <a:spLocks noGrp="1"/>
          </p:cNvSpPr>
          <p:nvPr>
            <p:ph type="ftr" sz="quarter" idx="11"/>
          </p:nvPr>
        </p:nvSpPr>
        <p:spPr/>
        <p:txBody>
          <a:bodyPr/>
          <a:lstStyle>
            <a:extLst/>
          </a:lstStyle>
          <a:p>
            <a:endParaRPr lang="ar-SA">
              <a:solidFill>
                <a:prstClr val="black"/>
              </a:solidFill>
            </a:endParaRPr>
          </a:p>
        </p:txBody>
      </p:sp>
      <p:sp>
        <p:nvSpPr>
          <p:cNvPr id="9" name="Slide Number Placeholder 8"/>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40020498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4" name="Footer Placeholder 3"/>
          <p:cNvSpPr>
            <a:spLocks noGrp="1"/>
          </p:cNvSpPr>
          <p:nvPr>
            <p:ph type="ftr" sz="quarter" idx="11"/>
          </p:nvPr>
        </p:nvSpPr>
        <p:spPr/>
        <p:txBody>
          <a:bodyPr/>
          <a:lstStyle>
            <a:extLst/>
          </a:lstStyle>
          <a:p>
            <a:endParaRPr lang="ar-SA">
              <a:solidFill>
                <a:prstClr val="white"/>
              </a:solidFill>
            </a:endParaRPr>
          </a:p>
        </p:txBody>
      </p:sp>
      <p:sp>
        <p:nvSpPr>
          <p:cNvPr id="5" name="Slide Number Placeholder 4"/>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217200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3" name="Footer Placeholder 2"/>
          <p:cNvSpPr>
            <a:spLocks noGrp="1"/>
          </p:cNvSpPr>
          <p:nvPr>
            <p:ph type="ftr" sz="quarter" idx="11"/>
          </p:nvPr>
        </p:nvSpPr>
        <p:spPr/>
        <p:txBody>
          <a:bodyPr/>
          <a:lstStyle>
            <a:extLst/>
          </a:lstStyle>
          <a:p>
            <a:endParaRPr lang="ar-SA">
              <a:solidFill>
                <a:prstClr val="black"/>
              </a:solidFill>
            </a:endParaRPr>
          </a:p>
        </p:txBody>
      </p:sp>
      <p:sp>
        <p:nvSpPr>
          <p:cNvPr id="4" name="Slide Number Placeholder 3"/>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453175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6" name="Footer Placeholder 5"/>
          <p:cNvSpPr>
            <a:spLocks noGrp="1"/>
          </p:cNvSpPr>
          <p:nvPr>
            <p:ph type="ftr" sz="quarter" idx="11"/>
          </p:nvPr>
        </p:nvSpPr>
        <p:spPr/>
        <p:txBody>
          <a:bodyPr/>
          <a:lstStyle>
            <a:extLst/>
          </a:lstStyle>
          <a:p>
            <a:endParaRPr lang="ar-SA">
              <a:solidFill>
                <a:prstClr val="black"/>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4758428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solidFill>
                  <a:prstClr val="white"/>
                </a:solidFill>
              </a:rPr>
              <a:pPr/>
              <a:t>‹#›</a:t>
            </a:fld>
            <a:endParaRPr lang="ar-SA">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315342293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873956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32546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6D0153AE-4F0E-4DEF-AB39-190458C68A17}" type="datetimeFigureOut">
              <a:rPr lang="ar-SA" smtClean="0">
                <a:solidFill>
                  <a:prstClr val="black"/>
                </a:solidFill>
              </a:rPr>
              <a:pPr rtl="1"/>
              <a:t>04/04/1440</a:t>
            </a:fld>
            <a:endParaRPr lang="ar-SA">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ar-SA">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3A0EB1C0-FA3A-4485-9C89-742756E44AE0}" type="slidenum">
              <a:rPr lang="ar-SA" smtClean="0">
                <a:solidFill>
                  <a:prstClr val="black"/>
                </a:solidFill>
              </a:rPr>
              <a:pPr rtl="1"/>
              <a:t>‹#›</a:t>
            </a:fld>
            <a:endParaRPr lang="ar-SA">
              <a:solidFill>
                <a:prstClr val="black"/>
              </a:solidFill>
            </a:endParaRPr>
          </a:p>
        </p:txBody>
      </p:sp>
    </p:spTree>
    <p:extLst>
      <p:ext uri="{BB962C8B-B14F-4D97-AF65-F5344CB8AC3E}">
        <p14:creationId xmlns:p14="http://schemas.microsoft.com/office/powerpoint/2010/main" val="143690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60425"/>
          </a:xfrm>
        </p:spPr>
        <p:txBody>
          <a:bodyPr>
            <a:normAutofit/>
          </a:bodyPr>
          <a:lstStyle/>
          <a:p>
            <a:pPr algn="ctr"/>
            <a:r>
              <a:rPr lang="en-US" sz="3200" b="1" dirty="0" smtClean="0"/>
              <a:t> </a:t>
            </a:r>
            <a:r>
              <a:rPr lang="ar-SA" sz="3200" b="1" dirty="0" smtClean="0"/>
              <a:t>القسم 6: طباعة وعرض المستند</a:t>
            </a:r>
            <a:endParaRPr lang="ar-SA" sz="3200" dirty="0"/>
          </a:p>
        </p:txBody>
      </p:sp>
      <p:sp>
        <p:nvSpPr>
          <p:cNvPr id="3" name="Subtitle 2"/>
          <p:cNvSpPr>
            <a:spLocks noGrp="1"/>
          </p:cNvSpPr>
          <p:nvPr>
            <p:ph type="subTitle" idx="1"/>
          </p:nvPr>
        </p:nvSpPr>
        <p:spPr>
          <a:xfrm>
            <a:off x="381000" y="1219200"/>
            <a:ext cx="8305800" cy="4724400"/>
          </a:xfrm>
        </p:spPr>
        <p:txBody>
          <a:bodyPr>
            <a:noAutofit/>
          </a:bodyPr>
          <a:lstStyle/>
          <a:p>
            <a:pPr algn="r"/>
            <a:r>
              <a:rPr lang="ar-JO" dirty="0" smtClean="0"/>
              <a:t>سوف نتعلم في هذا القسم ما يلي:</a:t>
            </a:r>
            <a:endParaRPr lang="en-US" dirty="0" smtClean="0"/>
          </a:p>
          <a:p>
            <a:pPr lvl="0" algn="r">
              <a:buFont typeface="Wingdings" pitchFamily="2" charset="2"/>
              <a:buChar char="Ø"/>
            </a:pPr>
            <a:r>
              <a:rPr lang="ar-JO" dirty="0" smtClean="0"/>
              <a:t>استخدام طرق عرض تخطيط الطباعة والقراءة في وضع ملء الشاشة  </a:t>
            </a:r>
          </a:p>
          <a:p>
            <a:pPr lvl="0" algn="r"/>
            <a:r>
              <a:rPr lang="ar-JO" dirty="0" smtClean="0"/>
              <a:t>  وتخطيط </a:t>
            </a:r>
          </a:p>
          <a:p>
            <a:pPr lvl="0" algn="r"/>
            <a:r>
              <a:rPr lang="ar-JO" dirty="0" smtClean="0"/>
              <a:t>  ويب والمخطط التفصيلي والمسودة.</a:t>
            </a:r>
            <a:endParaRPr lang="en-US" dirty="0" smtClean="0"/>
          </a:p>
          <a:p>
            <a:pPr lvl="0" algn="r">
              <a:buFont typeface="Wingdings" pitchFamily="2" charset="2"/>
              <a:buChar char="Ø"/>
            </a:pPr>
            <a:r>
              <a:rPr lang="ar-JO" dirty="0" smtClean="0"/>
              <a:t>استخدام خيارات التكبير والتصغير والاستعادة إلى الأسفل.</a:t>
            </a:r>
            <a:endParaRPr lang="en-US" dirty="0" smtClean="0"/>
          </a:p>
          <a:p>
            <a:pPr lvl="0" algn="r">
              <a:buFont typeface="Wingdings" pitchFamily="2" charset="2"/>
              <a:buChar char="Ø"/>
            </a:pPr>
            <a:r>
              <a:rPr lang="ar-JO" dirty="0" smtClean="0"/>
              <a:t>استخدام التكبير/التصغير من شريط العرض ومربع حوار التكبير</a:t>
            </a:r>
            <a:r>
              <a:rPr lang="en-US" dirty="0" smtClean="0"/>
              <a:t>/</a:t>
            </a:r>
            <a:r>
              <a:rPr lang="ar-JO" dirty="0" smtClean="0"/>
              <a:t> </a:t>
            </a:r>
          </a:p>
          <a:p>
            <a:pPr lvl="0" algn="r"/>
            <a:r>
              <a:rPr lang="ar-JO" dirty="0" smtClean="0"/>
              <a:t>  التصغير</a:t>
            </a:r>
            <a:endParaRPr lang="en-US" dirty="0" smtClean="0"/>
          </a:p>
          <a:p>
            <a:pPr lvl="0" algn="r">
              <a:buFont typeface="Wingdings" pitchFamily="2" charset="2"/>
              <a:buChar char="Ø"/>
            </a:pPr>
            <a:r>
              <a:rPr lang="ar-JO" dirty="0" smtClean="0"/>
              <a:t>استخدام أدوات التحكم بالعرض في شريط المعلومات.</a:t>
            </a:r>
            <a:endParaRPr lang="en-US" dirty="0" smtClean="0"/>
          </a:p>
          <a:p>
            <a:pPr lvl="0" algn="r">
              <a:buFont typeface="Wingdings" pitchFamily="2" charset="2"/>
              <a:buChar char="Ø"/>
            </a:pPr>
            <a:r>
              <a:rPr lang="ar-JO" dirty="0" smtClean="0"/>
              <a:t>استخدام الرموز المتوسطة. </a:t>
            </a:r>
            <a:endParaRPr lang="en-US" dirty="0" smtClean="0"/>
          </a:p>
          <a:p>
            <a:pPr lvl="0" algn="r">
              <a:buFont typeface="Wingdings" pitchFamily="2" charset="2"/>
              <a:buChar char="Ø"/>
            </a:pPr>
            <a:r>
              <a:rPr lang="ar-JO" dirty="0" smtClean="0"/>
              <a:t>استخدام متصفح المستند.</a:t>
            </a:r>
            <a:endParaRPr lang="en-US" dirty="0" smtClean="0"/>
          </a:p>
        </p:txBody>
      </p:sp>
    </p:spTree>
    <p:extLst>
      <p:ext uri="{BB962C8B-B14F-4D97-AF65-F5344CB8AC3E}">
        <p14:creationId xmlns:p14="http://schemas.microsoft.com/office/powerpoint/2010/main" val="342863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b="1" dirty="0" smtClean="0"/>
              <a:t>استخدام التكبير/التصغير في شريط العرض</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هناك أداة مفيدة أخرى وهي التكبير/التصغير. وتسمح لك هذه الأداة بتكبير أو تصغير مستندك لرؤيته عن قرب أو من بعيد. ولنتعرف أولا على أوامر تكبير/تصغير في شريط العرض.</a:t>
            </a:r>
            <a:endParaRPr lang="en-US" dirty="0" smtClean="0"/>
          </a:p>
          <a:p>
            <a:r>
              <a:rPr lang="ar-JO" dirty="0" smtClean="0"/>
              <a:t> </a:t>
            </a:r>
            <a:endParaRPr lang="en-US" dirty="0" smtClean="0"/>
          </a:p>
          <a:p>
            <a:endParaRPr lang="ar-SA" dirty="0"/>
          </a:p>
        </p:txBody>
      </p:sp>
      <p:pic>
        <p:nvPicPr>
          <p:cNvPr id="4" name="صورة 59"/>
          <p:cNvPicPr/>
          <p:nvPr/>
        </p:nvPicPr>
        <p:blipFill>
          <a:blip r:embed="rId2" cstate="print"/>
          <a:srcRect/>
          <a:stretch>
            <a:fillRect/>
          </a:stretch>
        </p:blipFill>
        <p:spPr bwMode="auto">
          <a:xfrm>
            <a:off x="3429000" y="2514600"/>
            <a:ext cx="2409825" cy="904875"/>
          </a:xfrm>
          <a:prstGeom prst="rect">
            <a:avLst/>
          </a:prstGeom>
          <a:noFill/>
          <a:ln w="9525">
            <a:noFill/>
            <a:miter lim="800000"/>
            <a:headEnd/>
            <a:tailEnd/>
          </a:ln>
        </p:spPr>
      </p:pic>
    </p:spTree>
    <p:extLst>
      <p:ext uri="{BB962C8B-B14F-4D97-AF65-F5344CB8AC3E}">
        <p14:creationId xmlns:p14="http://schemas.microsoft.com/office/powerpoint/2010/main" val="329274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SA" sz="2800" b="1" dirty="0" smtClean="0"/>
              <a:t>استخدام أدوات التحكم بالعرض على شريط المعلومات </a:t>
            </a:r>
            <a:endParaRPr lang="ar-SA" sz="2800" dirty="0"/>
          </a:p>
        </p:txBody>
      </p:sp>
      <p:sp>
        <p:nvSpPr>
          <p:cNvPr id="3" name="Subtitle 2"/>
          <p:cNvSpPr>
            <a:spLocks noGrp="1"/>
          </p:cNvSpPr>
          <p:nvPr>
            <p:ph type="subTitle" idx="1"/>
          </p:nvPr>
        </p:nvSpPr>
        <p:spPr>
          <a:xfrm>
            <a:off x="685800" y="1066800"/>
            <a:ext cx="7772400" cy="4953000"/>
          </a:xfrm>
        </p:spPr>
        <p:txBody>
          <a:bodyPr/>
          <a:lstStyle/>
          <a:p>
            <a:r>
              <a:rPr lang="ar-JO" dirty="0" smtClean="0"/>
              <a:t>يمكنك أيضا استخدام أدوات التحكم الموجودة على شريط المعلومات لتغيير طريقة العرض.</a:t>
            </a:r>
            <a:endParaRPr lang="en-US" dirty="0" smtClean="0"/>
          </a:p>
          <a:p>
            <a:endParaRPr lang="ar-SA" dirty="0"/>
          </a:p>
        </p:txBody>
      </p:sp>
      <p:pic>
        <p:nvPicPr>
          <p:cNvPr id="4" name="صورة 60"/>
          <p:cNvPicPr/>
          <p:nvPr/>
        </p:nvPicPr>
        <p:blipFill>
          <a:blip r:embed="rId2" cstate="print"/>
          <a:srcRect/>
          <a:stretch>
            <a:fillRect/>
          </a:stretch>
        </p:blipFill>
        <p:spPr bwMode="auto">
          <a:xfrm>
            <a:off x="2971800" y="2209800"/>
            <a:ext cx="3152775" cy="609600"/>
          </a:xfrm>
          <a:prstGeom prst="rect">
            <a:avLst/>
          </a:prstGeom>
          <a:noFill/>
          <a:ln w="9525">
            <a:noFill/>
            <a:miter lim="800000"/>
            <a:headEnd/>
            <a:tailEnd/>
          </a:ln>
        </p:spPr>
      </p:pic>
    </p:spTree>
    <p:extLst>
      <p:ext uri="{BB962C8B-B14F-4D97-AF65-F5344CB8AC3E}">
        <p14:creationId xmlns:p14="http://schemas.microsoft.com/office/powerpoint/2010/main" val="326803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ar-SA" sz="2800" b="1" dirty="0" smtClean="0"/>
              <a:t>استخدام مربع حوار تكبير/تصغير </a:t>
            </a:r>
            <a:endParaRPr lang="ar-SA" sz="2800" dirty="0"/>
          </a:p>
        </p:txBody>
      </p:sp>
      <p:sp>
        <p:nvSpPr>
          <p:cNvPr id="3" name="Subtitle 2"/>
          <p:cNvSpPr>
            <a:spLocks noGrp="1"/>
          </p:cNvSpPr>
          <p:nvPr>
            <p:ph type="subTitle" idx="1"/>
          </p:nvPr>
        </p:nvSpPr>
        <p:spPr>
          <a:xfrm>
            <a:off x="685800" y="914400"/>
            <a:ext cx="7772400" cy="5029200"/>
          </a:xfrm>
        </p:spPr>
        <p:txBody>
          <a:bodyPr>
            <a:normAutofit/>
          </a:bodyPr>
          <a:lstStyle/>
          <a:p>
            <a:r>
              <a:rPr lang="ar-JO" dirty="0" smtClean="0"/>
              <a:t>إذا أردت ضبط خيارات تكبير/تصغير المتقدمة، قم بالنقر على زر تكبير/تصغير في شريط العرض أو قم بالنقر على النسبة المئوية في شريط المعلومات.</a:t>
            </a:r>
            <a:endParaRPr lang="en-US" dirty="0" smtClean="0"/>
          </a:p>
          <a:p>
            <a:endParaRPr lang="ar-SA" dirty="0"/>
          </a:p>
        </p:txBody>
      </p:sp>
      <p:pic>
        <p:nvPicPr>
          <p:cNvPr id="4" name="صورة 61"/>
          <p:cNvPicPr/>
          <p:nvPr/>
        </p:nvPicPr>
        <p:blipFill>
          <a:blip r:embed="rId2" cstate="print"/>
          <a:srcRect/>
          <a:stretch>
            <a:fillRect/>
          </a:stretch>
        </p:blipFill>
        <p:spPr bwMode="auto">
          <a:xfrm>
            <a:off x="2667000" y="2286000"/>
            <a:ext cx="4314825" cy="1028700"/>
          </a:xfrm>
          <a:prstGeom prst="rect">
            <a:avLst/>
          </a:prstGeom>
          <a:noFill/>
          <a:ln w="9525">
            <a:noFill/>
            <a:miter lim="800000"/>
            <a:headEnd/>
            <a:tailEnd/>
          </a:ln>
        </p:spPr>
      </p:pic>
    </p:spTree>
    <p:extLst>
      <p:ext uri="{BB962C8B-B14F-4D97-AF65-F5344CB8AC3E}">
        <p14:creationId xmlns:p14="http://schemas.microsoft.com/office/powerpoint/2010/main" val="139268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pPr algn="ctr"/>
            <a:r>
              <a:rPr lang="en-US" sz="3200" b="1" dirty="0" smtClean="0"/>
              <a:t> </a:t>
            </a:r>
            <a:r>
              <a:rPr lang="ar-SA" sz="3200" b="1" dirty="0" smtClean="0"/>
              <a:t>الدرس 6-3</a:t>
            </a:r>
            <a:r>
              <a:rPr lang="ar-JO" sz="3200" b="1" dirty="0" smtClean="0"/>
              <a:t>: أدوات عرض متقدمة</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حاليا بعد أن حصلنا على الأساسيات حول وجهات النظر الواردة في الأسفل سنقوم بإلقاء النظر على بعض الأدوات المتقدمة بما في ذلك متصفح المستند والصور المصغرة والسمات المختلفة للوحات التصفح وإظهار وإخفاء العناصر من شاشة وورد.</a:t>
            </a:r>
            <a:endParaRPr lang="en-US" dirty="0" smtClean="0"/>
          </a:p>
          <a:p>
            <a:endParaRPr lang="ar-SA" dirty="0"/>
          </a:p>
        </p:txBody>
      </p:sp>
    </p:spTree>
    <p:extLst>
      <p:ext uri="{BB962C8B-B14F-4D97-AF65-F5344CB8AC3E}">
        <p14:creationId xmlns:p14="http://schemas.microsoft.com/office/powerpoint/2010/main" val="350099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600"/>
          </a:xfrm>
        </p:spPr>
        <p:txBody>
          <a:bodyPr>
            <a:normAutofit/>
          </a:bodyPr>
          <a:lstStyle/>
          <a:p>
            <a:r>
              <a:rPr lang="ar-SA" sz="2800" dirty="0" smtClean="0"/>
              <a:t>استخدام متصفح المستند</a:t>
            </a:r>
            <a:endParaRPr lang="ar-SA" sz="2800" dirty="0"/>
          </a:p>
        </p:txBody>
      </p:sp>
      <p:sp>
        <p:nvSpPr>
          <p:cNvPr id="3" name="Subtitle 2"/>
          <p:cNvSpPr>
            <a:spLocks noGrp="1"/>
          </p:cNvSpPr>
          <p:nvPr>
            <p:ph type="subTitle" idx="1"/>
          </p:nvPr>
        </p:nvSpPr>
        <p:spPr>
          <a:xfrm>
            <a:off x="1371600" y="914400"/>
            <a:ext cx="7010400" cy="5029200"/>
          </a:xfrm>
        </p:spPr>
        <p:txBody>
          <a:bodyPr>
            <a:normAutofit fontScale="55000" lnSpcReduction="20000"/>
          </a:bodyPr>
          <a:lstStyle/>
          <a:p>
            <a:r>
              <a:rPr lang="ar-JO" sz="4700" dirty="0" smtClean="0"/>
              <a:t>وفقا للنموذج فإن الأسهم الصغيرة في أسفل شريط التمرير العمودي تمكنك من التنقل من صفحة إلى أخرى.</a:t>
            </a:r>
          </a:p>
          <a:p>
            <a:endParaRPr lang="ar-JO" dirty="0" smtClean="0"/>
          </a:p>
          <a:p>
            <a:endParaRPr lang="ar-JO" dirty="0" smtClean="0"/>
          </a:p>
          <a:p>
            <a:endParaRPr lang="ar-JO" dirty="0" smtClean="0"/>
          </a:p>
          <a:p>
            <a:pPr algn="r">
              <a:buFont typeface="Wingdings" pitchFamily="2" charset="2"/>
              <a:buChar char="Ø"/>
            </a:pPr>
            <a:endParaRPr lang="ar-JO" dirty="0" smtClean="0"/>
          </a:p>
          <a:p>
            <a:pPr algn="r">
              <a:buFont typeface="Wingdings" pitchFamily="2" charset="2"/>
              <a:buChar char="Ø"/>
            </a:pPr>
            <a:r>
              <a:rPr lang="ar-JO" sz="4900" dirty="0" smtClean="0"/>
              <a:t>التصفح باستخدام مربع حوار الذهاب إلى.</a:t>
            </a:r>
            <a:endParaRPr lang="en-US" sz="4900" dirty="0" smtClean="0"/>
          </a:p>
          <a:p>
            <a:pPr algn="r">
              <a:buFont typeface="Wingdings" pitchFamily="2" charset="2"/>
              <a:buChar char="Ø"/>
            </a:pPr>
            <a:r>
              <a:rPr lang="ar-JO" sz="4900" dirty="0" smtClean="0"/>
              <a:t>التصفح باستخدام مربع حوار البحث. </a:t>
            </a:r>
            <a:endParaRPr lang="en-US" sz="4900" dirty="0" smtClean="0"/>
          </a:p>
          <a:p>
            <a:pPr algn="r">
              <a:buFont typeface="Wingdings" pitchFamily="2" charset="2"/>
              <a:buChar char="Ø"/>
            </a:pPr>
            <a:r>
              <a:rPr lang="ar-JO" sz="4900" dirty="0" smtClean="0"/>
              <a:t>التصفح باستخدام التحرير.( هذه أداة تستخدم عند استعراض </a:t>
            </a:r>
          </a:p>
          <a:p>
            <a:pPr algn="r"/>
            <a:r>
              <a:rPr lang="ar-JO" sz="4900" dirty="0" smtClean="0"/>
              <a:t>  المستندات.)</a:t>
            </a:r>
            <a:endParaRPr lang="en-US" sz="4900" dirty="0" smtClean="0"/>
          </a:p>
          <a:p>
            <a:pPr algn="r">
              <a:buFont typeface="Wingdings" pitchFamily="2" charset="2"/>
              <a:buChar char="Ø"/>
            </a:pPr>
            <a:r>
              <a:rPr lang="ar-JO" sz="4900" dirty="0" smtClean="0"/>
              <a:t>التصفح باستخدام البند.( يتم استخدام البند في العناوين </a:t>
            </a:r>
          </a:p>
          <a:p>
            <a:pPr algn="r"/>
            <a:r>
              <a:rPr lang="ar-JO" sz="4900" dirty="0" smtClean="0"/>
              <a:t>  الرئيسية.)</a:t>
            </a:r>
            <a:endParaRPr lang="en-US" sz="4900" dirty="0" smtClean="0"/>
          </a:p>
          <a:p>
            <a:pPr algn="r">
              <a:buFont typeface="Wingdings" pitchFamily="2" charset="2"/>
              <a:buChar char="Ø"/>
            </a:pPr>
            <a:r>
              <a:rPr lang="ar-JO" sz="4900" dirty="0" smtClean="0"/>
              <a:t>التصفح حسب الرسم.</a:t>
            </a:r>
            <a:endParaRPr lang="en-US" sz="4900" dirty="0" smtClean="0"/>
          </a:p>
          <a:p>
            <a:pPr algn="r">
              <a:buFont typeface="Wingdings" pitchFamily="2" charset="2"/>
              <a:buChar char="Ø"/>
            </a:pPr>
            <a:r>
              <a:rPr lang="ar-JO" sz="4900" dirty="0" smtClean="0"/>
              <a:t>التصفح حسب الجدول.</a:t>
            </a:r>
            <a:endParaRPr lang="en-US" sz="4900" dirty="0" smtClean="0"/>
          </a:p>
          <a:p>
            <a:endParaRPr lang="en-US" dirty="0" smtClean="0"/>
          </a:p>
          <a:p>
            <a:endParaRPr lang="ar-SA" dirty="0"/>
          </a:p>
        </p:txBody>
      </p:sp>
      <p:pic>
        <p:nvPicPr>
          <p:cNvPr id="4" name="صورة 63"/>
          <p:cNvPicPr/>
          <p:nvPr/>
        </p:nvPicPr>
        <p:blipFill>
          <a:blip r:embed="rId2" cstate="print"/>
          <a:srcRect/>
          <a:stretch>
            <a:fillRect/>
          </a:stretch>
        </p:blipFill>
        <p:spPr bwMode="auto">
          <a:xfrm>
            <a:off x="4495800" y="1600200"/>
            <a:ext cx="304800" cy="838200"/>
          </a:xfrm>
          <a:prstGeom prst="rect">
            <a:avLst/>
          </a:prstGeom>
          <a:noFill/>
          <a:ln w="9525">
            <a:noFill/>
            <a:miter lim="800000"/>
            <a:headEnd/>
            <a:tailEnd/>
          </a:ln>
        </p:spPr>
      </p:pic>
    </p:spTree>
    <p:extLst>
      <p:ext uri="{BB962C8B-B14F-4D97-AF65-F5344CB8AC3E}">
        <p14:creationId xmlns:p14="http://schemas.microsoft.com/office/powerpoint/2010/main" val="315854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609600"/>
            <a:ext cx="7772400" cy="5181600"/>
          </a:xfrm>
        </p:spPr>
        <p:txBody>
          <a:bodyPr>
            <a:normAutofit/>
          </a:bodyPr>
          <a:lstStyle/>
          <a:p>
            <a:pPr>
              <a:buFont typeface="Wingdings" pitchFamily="2" charset="2"/>
              <a:buChar char="Ø"/>
            </a:pPr>
            <a:r>
              <a:rPr lang="ar-JO" dirty="0" smtClean="0"/>
              <a:t>التصفح حسب الحقل.( يتم استخدام الحقول في الأشكال ودمج البريد </a:t>
            </a:r>
          </a:p>
          <a:p>
            <a:r>
              <a:rPr lang="ar-JO" dirty="0" smtClean="0"/>
              <a:t>  الإلكتروني)  </a:t>
            </a:r>
            <a:endParaRPr lang="en-US" dirty="0" smtClean="0"/>
          </a:p>
          <a:p>
            <a:pPr>
              <a:buFont typeface="Wingdings" pitchFamily="2" charset="2"/>
              <a:buChar char="Ø"/>
            </a:pPr>
            <a:r>
              <a:rPr lang="ar-JO" dirty="0" smtClean="0"/>
              <a:t>التصفح حسب التعليق الختامي.</a:t>
            </a:r>
            <a:endParaRPr lang="en-US" dirty="0" smtClean="0"/>
          </a:p>
          <a:p>
            <a:pPr>
              <a:buFont typeface="Wingdings" pitchFamily="2" charset="2"/>
              <a:buChar char="Ø"/>
            </a:pPr>
            <a:r>
              <a:rPr lang="ar-JO" dirty="0" smtClean="0"/>
              <a:t>التصفح حسب الحاشية. </a:t>
            </a:r>
            <a:endParaRPr lang="en-US" dirty="0" smtClean="0"/>
          </a:p>
          <a:p>
            <a:pPr>
              <a:buFont typeface="Wingdings" pitchFamily="2" charset="2"/>
              <a:buChar char="Ø"/>
            </a:pPr>
            <a:r>
              <a:rPr lang="ar-JO" dirty="0" smtClean="0"/>
              <a:t>التصفح حسب التعليق.</a:t>
            </a:r>
            <a:endParaRPr lang="en-US" dirty="0" smtClean="0"/>
          </a:p>
          <a:p>
            <a:pPr>
              <a:buFont typeface="Wingdings" pitchFamily="2" charset="2"/>
              <a:buChar char="Ø"/>
            </a:pPr>
            <a:r>
              <a:rPr lang="ar-JO" dirty="0" smtClean="0"/>
              <a:t>التصفح حسب الدرس.</a:t>
            </a:r>
            <a:endParaRPr lang="en-US" dirty="0" smtClean="0"/>
          </a:p>
          <a:p>
            <a:pPr>
              <a:buFont typeface="Wingdings" pitchFamily="2" charset="2"/>
              <a:buChar char="Ø"/>
            </a:pPr>
            <a:r>
              <a:rPr lang="ar-JO" dirty="0" smtClean="0"/>
              <a:t>التصفح حسب الصفحة.( هذا هو الاختيار الافتراضي.)</a:t>
            </a:r>
            <a:endParaRPr lang="en-US" dirty="0" smtClean="0"/>
          </a:p>
          <a:p>
            <a:endParaRPr lang="ar-SA" dirty="0"/>
          </a:p>
        </p:txBody>
      </p:sp>
    </p:spTree>
    <p:extLst>
      <p:ext uri="{BB962C8B-B14F-4D97-AF65-F5344CB8AC3E}">
        <p14:creationId xmlns:p14="http://schemas.microsoft.com/office/powerpoint/2010/main" val="239962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533399"/>
          </a:xfrm>
        </p:spPr>
        <p:txBody>
          <a:bodyPr>
            <a:normAutofit/>
          </a:bodyPr>
          <a:lstStyle/>
          <a:p>
            <a:r>
              <a:rPr lang="ar-SA" sz="2800" b="1" dirty="0" smtClean="0"/>
              <a:t>عناصر عرض وإخفاء الشاشة</a:t>
            </a:r>
            <a:endParaRPr lang="ar-SA" sz="28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smtClean="0"/>
              <a:t>لقد قمنا بالفعل بالعمل مع المسطرة عند إضافة علامات التبويب والمسافات البادئة. وإذا أردت الاستغناء عن المسطرة يمكنك القيام بإلغاء التحديد لإزالتها من الشاشة. ويمكنك أيضا إضافة خطوط الشبكة على الشاشة</a:t>
            </a:r>
            <a:r>
              <a:rPr lang="en-US" dirty="0" smtClean="0"/>
              <a:t>;</a:t>
            </a:r>
            <a:r>
              <a:rPr lang="ar-JO" dirty="0" smtClean="0"/>
              <a:t> وهذا يساعدك عند ترتيب الكائنات.</a:t>
            </a:r>
            <a:endParaRPr lang="en-US" dirty="0" smtClean="0"/>
          </a:p>
          <a:p>
            <a:r>
              <a:rPr lang="ar-JO" dirty="0" smtClean="0"/>
              <a:t>الكائن النهائي هو لوحة التصفح التي تستخدم لإظهار العناوين التي تم تحديدها بواسطة الأنماط المستخدمة في المستند والبحث عن كلمة أو جملة.</a:t>
            </a:r>
            <a:endParaRPr lang="en-US" dirty="0" smtClean="0"/>
          </a:p>
          <a:p>
            <a:endParaRPr lang="ar-SA" dirty="0"/>
          </a:p>
        </p:txBody>
      </p:sp>
      <p:pic>
        <p:nvPicPr>
          <p:cNvPr id="4" name="صورة 66"/>
          <p:cNvPicPr/>
          <p:nvPr/>
        </p:nvPicPr>
        <p:blipFill>
          <a:blip r:embed="rId2" cstate="print"/>
          <a:srcRect/>
          <a:stretch>
            <a:fillRect/>
          </a:stretch>
        </p:blipFill>
        <p:spPr bwMode="auto">
          <a:xfrm>
            <a:off x="3962400" y="4114800"/>
            <a:ext cx="1295400" cy="1371600"/>
          </a:xfrm>
          <a:prstGeom prst="rect">
            <a:avLst/>
          </a:prstGeom>
          <a:noFill/>
          <a:ln w="9525">
            <a:noFill/>
            <a:miter lim="800000"/>
            <a:headEnd/>
            <a:tailEnd/>
          </a:ln>
        </p:spPr>
      </p:pic>
    </p:spTree>
    <p:extLst>
      <p:ext uri="{BB962C8B-B14F-4D97-AF65-F5344CB8AC3E}">
        <p14:creationId xmlns:p14="http://schemas.microsoft.com/office/powerpoint/2010/main" val="7515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JO" sz="2800" b="1" dirty="0" smtClean="0"/>
              <a:t>إستخدام لوحة التصفح.</a:t>
            </a:r>
            <a:endParaRPr lang="ar-SA" sz="2800" dirty="0"/>
          </a:p>
        </p:txBody>
      </p:sp>
      <p:sp>
        <p:nvSpPr>
          <p:cNvPr id="3" name="Subtitle 2"/>
          <p:cNvSpPr>
            <a:spLocks noGrp="1"/>
          </p:cNvSpPr>
          <p:nvPr>
            <p:ph type="subTitle" idx="1"/>
          </p:nvPr>
        </p:nvSpPr>
        <p:spPr>
          <a:xfrm>
            <a:off x="1371600" y="838200"/>
            <a:ext cx="7010400" cy="5181600"/>
          </a:xfrm>
        </p:spPr>
        <p:txBody>
          <a:bodyPr>
            <a:normAutofit/>
          </a:bodyPr>
          <a:lstStyle/>
          <a:p>
            <a:r>
              <a:rPr lang="ar-JO" dirty="0" smtClean="0"/>
              <a:t>إذا تحققت من "لوحة التصفح" في درس العرض</a:t>
            </a:r>
            <a:r>
              <a:rPr lang="en-US" dirty="0" smtClean="0"/>
              <a:t>/</a:t>
            </a:r>
            <a:r>
              <a:rPr lang="ar-JO" dirty="0" smtClean="0"/>
              <a:t> الإخفاء من علامة تبويب العرض، قم بالنقر على الشاشة الرئيسية     بحث أو اضغط </a:t>
            </a:r>
            <a:r>
              <a:rPr lang="en-US" dirty="0" smtClean="0"/>
              <a:t>Ctrl + F</a:t>
            </a:r>
            <a:r>
              <a:rPr lang="ar-JO" dirty="0" smtClean="0"/>
              <a:t> سوف ترى جزء يظهر على الجانب الأيسر من الشاشة:</a:t>
            </a:r>
            <a:endParaRPr lang="en-US" dirty="0" smtClean="0"/>
          </a:p>
          <a:p>
            <a:endParaRPr lang="ar-SA" dirty="0"/>
          </a:p>
        </p:txBody>
      </p:sp>
      <p:pic>
        <p:nvPicPr>
          <p:cNvPr id="4" name="صورة 67"/>
          <p:cNvPicPr/>
          <p:nvPr/>
        </p:nvPicPr>
        <p:blipFill>
          <a:blip r:embed="rId2" cstate="print"/>
          <a:srcRect/>
          <a:stretch>
            <a:fillRect/>
          </a:stretch>
        </p:blipFill>
        <p:spPr bwMode="auto">
          <a:xfrm>
            <a:off x="2286000" y="2819400"/>
            <a:ext cx="5019675" cy="2419350"/>
          </a:xfrm>
          <a:prstGeom prst="rect">
            <a:avLst/>
          </a:prstGeom>
          <a:noFill/>
          <a:ln w="9525">
            <a:noFill/>
            <a:miter lim="800000"/>
            <a:headEnd/>
            <a:tailEnd/>
          </a:ln>
        </p:spPr>
      </p:pic>
    </p:spTree>
    <p:extLst>
      <p:ext uri="{BB962C8B-B14F-4D97-AF65-F5344CB8AC3E}">
        <p14:creationId xmlns:p14="http://schemas.microsoft.com/office/powerpoint/2010/main" val="315696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b="1" dirty="0" smtClean="0"/>
              <a:t>عرض الأحرف الخاصة</a:t>
            </a:r>
            <a:endParaRPr lang="ar-SA" sz="2800" dirty="0"/>
          </a:p>
        </p:txBody>
      </p:sp>
      <p:sp>
        <p:nvSpPr>
          <p:cNvPr id="3" name="Subtitle 2"/>
          <p:cNvSpPr>
            <a:spLocks noGrp="1"/>
          </p:cNvSpPr>
          <p:nvPr>
            <p:ph type="subTitle" idx="1"/>
          </p:nvPr>
        </p:nvSpPr>
        <p:spPr>
          <a:xfrm>
            <a:off x="685800" y="1143000"/>
            <a:ext cx="7772400" cy="4724400"/>
          </a:xfrm>
        </p:spPr>
        <p:txBody>
          <a:bodyPr>
            <a:normAutofit/>
          </a:bodyPr>
          <a:lstStyle/>
          <a:p>
            <a:r>
              <a:rPr lang="ar-JO" dirty="0" smtClean="0"/>
              <a:t>عند كتابة أي شيء حتى الفراغ والأحرف الظاهرة على الشاشة. وتشير الرموز لأحرف معينة (مثل المسافات وعلامات الفقرة) وعادة ما تكون مخفية.</a:t>
            </a:r>
            <a:endParaRPr lang="en-US" dirty="0" smtClean="0"/>
          </a:p>
          <a:p>
            <a:r>
              <a:rPr lang="ar-JO" dirty="0" smtClean="0"/>
              <a:t>إذا كنت تريد إظهار هذه الأحرف أُنقر على أمر إظهار</a:t>
            </a:r>
            <a:r>
              <a:rPr lang="en-US" dirty="0" smtClean="0"/>
              <a:t>/</a:t>
            </a:r>
            <a:r>
              <a:rPr lang="ar-JO" dirty="0" smtClean="0"/>
              <a:t> إخفاء في مجموعة الفقرة في علامة تبويب الصفحة الرئيسية أو استخدام الاختصار </a:t>
            </a:r>
            <a:r>
              <a:rPr lang="en-US" dirty="0" smtClean="0"/>
              <a:t>Ctrl + *</a:t>
            </a:r>
            <a:r>
              <a:rPr lang="ar-JO" dirty="0" smtClean="0"/>
              <a:t> (هذا الاختصار هو فعلا </a:t>
            </a:r>
            <a:r>
              <a:rPr lang="en-US" dirty="0" smtClean="0"/>
              <a:t>Ctrl + Shift + 8</a:t>
            </a:r>
            <a:r>
              <a:rPr lang="ar-JO" dirty="0" smtClean="0"/>
              <a:t>.)</a:t>
            </a:r>
            <a:endParaRPr lang="ar-SA" dirty="0"/>
          </a:p>
        </p:txBody>
      </p:sp>
      <p:pic>
        <p:nvPicPr>
          <p:cNvPr id="4" name="صورة 69"/>
          <p:cNvPicPr/>
          <p:nvPr/>
        </p:nvPicPr>
        <p:blipFill>
          <a:blip r:embed="rId2" cstate="print"/>
          <a:srcRect/>
          <a:stretch>
            <a:fillRect/>
          </a:stretch>
        </p:blipFill>
        <p:spPr bwMode="auto">
          <a:xfrm>
            <a:off x="3276600" y="4419600"/>
            <a:ext cx="3057525" cy="838200"/>
          </a:xfrm>
          <a:prstGeom prst="rect">
            <a:avLst/>
          </a:prstGeom>
          <a:noFill/>
          <a:ln w="9525">
            <a:noFill/>
            <a:miter lim="800000"/>
            <a:headEnd/>
            <a:tailEnd/>
          </a:ln>
        </p:spPr>
      </p:pic>
    </p:spTree>
    <p:extLst>
      <p:ext uri="{BB962C8B-B14F-4D97-AF65-F5344CB8AC3E}">
        <p14:creationId xmlns:p14="http://schemas.microsoft.com/office/powerpoint/2010/main" val="362684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9162"/>
          </a:xfrm>
        </p:spPr>
        <p:txBody>
          <a:bodyPr>
            <a:normAutofit/>
          </a:bodyPr>
          <a:lstStyle/>
          <a:p>
            <a:pPr algn="ctr"/>
            <a:r>
              <a:rPr lang="en-US" sz="3200" b="1" dirty="0" smtClean="0"/>
              <a:t> </a:t>
            </a:r>
            <a:r>
              <a:rPr lang="ar-JO" sz="3200" b="1" dirty="0" smtClean="0"/>
              <a:t>الدرس 6-4: إعداد المستند الخاص</a:t>
            </a:r>
            <a:endParaRPr lang="ar-SA" sz="3200" dirty="0"/>
          </a:p>
        </p:txBody>
      </p:sp>
      <p:sp>
        <p:nvSpPr>
          <p:cNvPr id="3" name="Subtitle 2"/>
          <p:cNvSpPr>
            <a:spLocks noGrp="1"/>
          </p:cNvSpPr>
          <p:nvPr>
            <p:ph type="subTitle" idx="1"/>
          </p:nvPr>
        </p:nvSpPr>
        <p:spPr>
          <a:xfrm>
            <a:off x="685800" y="1066800"/>
            <a:ext cx="7772400" cy="4953000"/>
          </a:xfrm>
        </p:spPr>
        <p:txBody>
          <a:bodyPr/>
          <a:lstStyle/>
          <a:p>
            <a:r>
              <a:rPr lang="ar-JO" dirty="0" smtClean="0"/>
              <a:t>الآن بعد أن تعلمنا طريقة تصفح المستند والتأكد من أن المحتوى صحيح، سنتطرق إلى كيفية إعداد المستند للطباعة وطريقة طباعته.</a:t>
            </a:r>
            <a:endParaRPr lang="en-US" dirty="0" smtClean="0"/>
          </a:p>
          <a:p>
            <a:endParaRPr lang="ar-SA" dirty="0"/>
          </a:p>
        </p:txBody>
      </p:sp>
    </p:spTree>
    <p:extLst>
      <p:ext uri="{BB962C8B-B14F-4D97-AF65-F5344CB8AC3E}">
        <p14:creationId xmlns:p14="http://schemas.microsoft.com/office/powerpoint/2010/main" val="6010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85800" y="457200"/>
            <a:ext cx="7772400" cy="5562600"/>
          </a:xfrm>
        </p:spPr>
        <p:txBody>
          <a:bodyPr>
            <a:normAutofit/>
          </a:bodyPr>
          <a:lstStyle/>
          <a:p>
            <a:pPr lvl="0">
              <a:buFont typeface="Wingdings" pitchFamily="2" charset="2"/>
              <a:buChar char="Ø"/>
            </a:pPr>
            <a:endParaRPr lang="ar-JO" dirty="0" smtClean="0"/>
          </a:p>
          <a:p>
            <a:pPr lvl="0">
              <a:buFont typeface="Wingdings" pitchFamily="2" charset="2"/>
              <a:buChar char="Ø"/>
            </a:pPr>
            <a:r>
              <a:rPr lang="ar-JO" dirty="0" smtClean="0"/>
              <a:t>استخدام لوحة الإبحار.</a:t>
            </a:r>
            <a:endParaRPr lang="en-US" dirty="0" smtClean="0"/>
          </a:p>
          <a:p>
            <a:pPr lvl="0">
              <a:buFont typeface="Wingdings" pitchFamily="2" charset="2"/>
              <a:buChar char="Ø"/>
            </a:pPr>
            <a:r>
              <a:rPr lang="ar-JO" dirty="0" smtClean="0"/>
              <a:t>إظهار وإخفاء الأحرف الخاصة وعناصر الشاشة.</a:t>
            </a:r>
            <a:endParaRPr lang="en-US" dirty="0" smtClean="0"/>
          </a:p>
          <a:p>
            <a:pPr lvl="0">
              <a:buFont typeface="Wingdings" pitchFamily="2" charset="2"/>
              <a:buChar char="Ø"/>
            </a:pPr>
            <a:r>
              <a:rPr lang="ar-JO" dirty="0" smtClean="0"/>
              <a:t>استخدام معاينة قبل الطباعة.</a:t>
            </a:r>
            <a:endParaRPr lang="en-US" dirty="0" smtClean="0"/>
          </a:p>
          <a:p>
            <a:pPr lvl="0">
              <a:buFont typeface="Wingdings" pitchFamily="2" charset="2"/>
              <a:buChar char="Ø"/>
            </a:pPr>
            <a:r>
              <a:rPr lang="ar-JO" dirty="0" smtClean="0"/>
              <a:t>استخدام مربع وصندوق حوار إعداد الصفحة.</a:t>
            </a:r>
            <a:endParaRPr lang="en-US" dirty="0" smtClean="0"/>
          </a:p>
          <a:p>
            <a:pPr lvl="0">
              <a:buFont typeface="Wingdings" pitchFamily="2" charset="2"/>
              <a:buChar char="Ø"/>
            </a:pPr>
            <a:r>
              <a:rPr lang="ar-JO" dirty="0" smtClean="0"/>
              <a:t>استخدام أوامر الطباعة.</a:t>
            </a:r>
            <a:endParaRPr lang="en-US" dirty="0" smtClean="0"/>
          </a:p>
          <a:p>
            <a:pPr lvl="0">
              <a:buFont typeface="Wingdings" pitchFamily="2" charset="2"/>
              <a:buChar char="Ø"/>
            </a:pPr>
            <a:r>
              <a:rPr lang="ar-JO" dirty="0" smtClean="0"/>
              <a:t>استخدام خيارات الطباعة الأساسية والمتقدمة.</a:t>
            </a:r>
            <a:endParaRPr lang="en-US" dirty="0" smtClean="0"/>
          </a:p>
          <a:p>
            <a:pPr>
              <a:buFont typeface="Wingdings" pitchFamily="2" charset="2"/>
              <a:buChar char="Ø"/>
            </a:pPr>
            <a:r>
              <a:rPr lang="ar-JO" dirty="0" smtClean="0"/>
              <a:t>تعديل خصائص الطابعة.</a:t>
            </a:r>
            <a:endParaRPr lang="ar-SA" dirty="0" smtClean="0"/>
          </a:p>
          <a:p>
            <a:endParaRPr lang="ar-SA" dirty="0"/>
          </a:p>
        </p:txBody>
      </p:sp>
    </p:spTree>
    <p:extLst>
      <p:ext uri="{BB962C8B-B14F-4D97-AF65-F5344CB8AC3E}">
        <p14:creationId xmlns:p14="http://schemas.microsoft.com/office/powerpoint/2010/main" val="198072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b="1" dirty="0" smtClean="0"/>
              <a:t>إعداد المستند الخاص</a:t>
            </a:r>
            <a:endParaRPr lang="ar-SA" sz="2800" dirty="0"/>
          </a:p>
        </p:txBody>
      </p:sp>
      <p:sp>
        <p:nvSpPr>
          <p:cNvPr id="3" name="Subtitle 2"/>
          <p:cNvSpPr>
            <a:spLocks noGrp="1"/>
          </p:cNvSpPr>
          <p:nvPr>
            <p:ph type="subTitle" idx="1"/>
          </p:nvPr>
        </p:nvSpPr>
        <p:spPr>
          <a:xfrm>
            <a:off x="1371600" y="990600"/>
            <a:ext cx="7010400" cy="4648200"/>
          </a:xfrm>
        </p:spPr>
        <p:txBody>
          <a:bodyPr>
            <a:normAutofit/>
          </a:bodyPr>
          <a:lstStyle/>
          <a:p>
            <a:r>
              <a:rPr lang="ar-JO" dirty="0" smtClean="0"/>
              <a:t>قبل طباعة أي شيء يجب التأكد من أنه قد تم إعداد الصفحة بالطريقة التي تريدها. أُنقر على علامة تبويب تخطيط الصفحة واطلع على الأوامر الثلاثة الأولى في مجموعة إعداد الصفحة: </a:t>
            </a:r>
          </a:p>
          <a:p>
            <a:endParaRPr lang="ar-JO" dirty="0" smtClean="0"/>
          </a:p>
          <a:p>
            <a:endParaRPr lang="ar-JO" dirty="0" smtClean="0"/>
          </a:p>
          <a:p>
            <a:endParaRPr lang="ar-JO" dirty="0" smtClean="0"/>
          </a:p>
          <a:p>
            <a:pPr>
              <a:buFont typeface="Wingdings" pitchFamily="2" charset="2"/>
              <a:buChar char="Ø"/>
            </a:pPr>
            <a:r>
              <a:rPr lang="ar-JO" dirty="0" smtClean="0"/>
              <a:t>الهوامش</a:t>
            </a:r>
          </a:p>
          <a:p>
            <a:pPr>
              <a:buFont typeface="Wingdings" pitchFamily="2" charset="2"/>
              <a:buChar char="Ø"/>
            </a:pPr>
            <a:r>
              <a:rPr lang="ar-JO" dirty="0" smtClean="0"/>
              <a:t>الاتجاه</a:t>
            </a:r>
          </a:p>
          <a:p>
            <a:pPr>
              <a:buFont typeface="Wingdings" pitchFamily="2" charset="2"/>
              <a:buChar char="Ø"/>
            </a:pPr>
            <a:r>
              <a:rPr lang="ar-JO" dirty="0" smtClean="0"/>
              <a:t>الحجم</a:t>
            </a:r>
            <a:endParaRPr lang="en-US" dirty="0" smtClean="0"/>
          </a:p>
          <a:p>
            <a:endParaRPr lang="ar-SA" dirty="0"/>
          </a:p>
        </p:txBody>
      </p:sp>
      <p:pic>
        <p:nvPicPr>
          <p:cNvPr id="4" name="صورة 74"/>
          <p:cNvPicPr/>
          <p:nvPr/>
        </p:nvPicPr>
        <p:blipFill>
          <a:blip r:embed="rId2" cstate="print"/>
          <a:srcRect/>
          <a:stretch>
            <a:fillRect/>
          </a:stretch>
        </p:blipFill>
        <p:spPr bwMode="auto">
          <a:xfrm>
            <a:off x="3581400" y="2438400"/>
            <a:ext cx="2638425" cy="1076325"/>
          </a:xfrm>
          <a:prstGeom prst="rect">
            <a:avLst/>
          </a:prstGeom>
          <a:noFill/>
          <a:ln w="9525">
            <a:noFill/>
            <a:miter lim="800000"/>
            <a:headEnd/>
            <a:tailEnd/>
          </a:ln>
        </p:spPr>
      </p:pic>
    </p:spTree>
    <p:extLst>
      <p:ext uri="{BB962C8B-B14F-4D97-AF65-F5344CB8AC3E}">
        <p14:creationId xmlns:p14="http://schemas.microsoft.com/office/powerpoint/2010/main" val="254123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JO" sz="2800" b="1" dirty="0" smtClean="0"/>
              <a:t>إستخدام مربع حوار إعداد الصفحة </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JO" dirty="0" smtClean="0"/>
              <a:t>لقد أشرنا خلال الفترة الماضية إلى مربع حوار إعداد الصفحة. وكما رأينا، يمكنك فتحه من قوائم الحجم أو الهوامش. ويمكنك أيضا فتحه من خلال النقر على زر الخيار في أسفل الجهة اليسرى من المربع. </a:t>
            </a:r>
            <a:endParaRPr lang="en-US" dirty="0" smtClean="0"/>
          </a:p>
          <a:p>
            <a:endParaRPr lang="ar-SA" dirty="0"/>
          </a:p>
        </p:txBody>
      </p:sp>
      <p:pic>
        <p:nvPicPr>
          <p:cNvPr id="4" name="صورة 77"/>
          <p:cNvPicPr/>
          <p:nvPr/>
        </p:nvPicPr>
        <p:blipFill>
          <a:blip r:embed="rId2" cstate="print"/>
          <a:srcRect/>
          <a:stretch>
            <a:fillRect/>
          </a:stretch>
        </p:blipFill>
        <p:spPr bwMode="auto">
          <a:xfrm>
            <a:off x="2971800" y="2590800"/>
            <a:ext cx="3324225" cy="933450"/>
          </a:xfrm>
          <a:prstGeom prst="rect">
            <a:avLst/>
          </a:prstGeom>
          <a:noFill/>
          <a:ln w="9525">
            <a:noFill/>
            <a:miter lim="800000"/>
            <a:headEnd/>
            <a:tailEnd/>
          </a:ln>
        </p:spPr>
      </p:pic>
    </p:spTree>
    <p:extLst>
      <p:ext uri="{BB962C8B-B14F-4D97-AF65-F5344CB8AC3E}">
        <p14:creationId xmlns:p14="http://schemas.microsoft.com/office/powerpoint/2010/main" val="40372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241425"/>
          </a:xfrm>
        </p:spPr>
        <p:txBody>
          <a:bodyPr>
            <a:normAutofit/>
          </a:bodyPr>
          <a:lstStyle/>
          <a:p>
            <a:pPr algn="ctr"/>
            <a:r>
              <a:rPr lang="en-US" b="1" dirty="0" smtClean="0"/>
              <a:t> </a:t>
            </a:r>
            <a:r>
              <a:rPr lang="ar-JO" sz="3200" b="1" dirty="0" smtClean="0"/>
              <a:t>الدرس 6-5: طباعة المستند</a:t>
            </a:r>
            <a:r>
              <a:rPr lang="ar-JO" dirty="0" smtClean="0"/>
              <a:t/>
            </a:r>
            <a:br>
              <a:rPr lang="ar-JO" dirty="0" smtClean="0"/>
            </a:br>
            <a:endParaRPr lang="ar-SA" sz="2800" dirty="0"/>
          </a:p>
        </p:txBody>
      </p:sp>
      <p:sp>
        <p:nvSpPr>
          <p:cNvPr id="3" name="Subtitle 2"/>
          <p:cNvSpPr>
            <a:spLocks noGrp="1"/>
          </p:cNvSpPr>
          <p:nvPr>
            <p:ph type="subTitle" idx="1"/>
          </p:nvPr>
        </p:nvSpPr>
        <p:spPr>
          <a:xfrm>
            <a:off x="1295400" y="1752600"/>
            <a:ext cx="7086600" cy="1676400"/>
          </a:xfrm>
        </p:spPr>
        <p:txBody>
          <a:bodyPr>
            <a:normAutofit fontScale="92500" lnSpcReduction="10000"/>
          </a:bodyPr>
          <a:lstStyle/>
          <a:p>
            <a:r>
              <a:rPr lang="ar-JO" sz="3600" b="1" u="sng" dirty="0" smtClean="0">
                <a:solidFill>
                  <a:srgbClr val="464646"/>
                </a:solidFill>
                <a:effectLst>
                  <a:outerShdw blurRad="31750" dist="25400" dir="5400000" algn="tl" rotWithShape="0">
                    <a:srgbClr val="000000">
                      <a:alpha val="25000"/>
                    </a:srgbClr>
                  </a:outerShdw>
                </a:effectLst>
                <a:ea typeface="+mj-ea"/>
              </a:rPr>
              <a:t> </a:t>
            </a:r>
            <a:r>
              <a:rPr lang="ar-JO" sz="2800" b="1" u="sng" dirty="0" smtClean="0">
                <a:solidFill>
                  <a:srgbClr val="464646"/>
                </a:solidFill>
                <a:effectLst>
                  <a:outerShdw blurRad="31750" dist="25400" dir="5400000" algn="tl" rotWithShape="0">
                    <a:srgbClr val="000000">
                      <a:alpha val="25000"/>
                    </a:srgbClr>
                  </a:outerShdw>
                </a:effectLst>
                <a:ea typeface="+mj-ea"/>
              </a:rPr>
              <a:t>أوامر الطباعة</a:t>
            </a:r>
            <a:endParaRPr lang="ar-JO" dirty="0" smtClean="0"/>
          </a:p>
          <a:p>
            <a:r>
              <a:rPr lang="ar-JO" dirty="0" smtClean="0"/>
              <a:t>هناك عدة طرق يمكنك بها طباعة المستند. أولا يمكنك إضافة رمز الطباعة إلى شريط أدوات الوصول السريع. عند النقر على رمز الطباعة سيتم إرسال المستند مباشرة إلى الطابعة الافتراضية:</a:t>
            </a:r>
            <a:endParaRPr lang="en-US" dirty="0" smtClean="0"/>
          </a:p>
          <a:p>
            <a:endParaRPr lang="ar-SA" dirty="0"/>
          </a:p>
        </p:txBody>
      </p:sp>
      <p:pic>
        <p:nvPicPr>
          <p:cNvPr id="4" name="صورة 1"/>
          <p:cNvPicPr/>
          <p:nvPr/>
        </p:nvPicPr>
        <p:blipFill>
          <a:blip r:embed="rId2" cstate="print"/>
          <a:srcRect/>
          <a:stretch>
            <a:fillRect/>
          </a:stretch>
        </p:blipFill>
        <p:spPr bwMode="auto">
          <a:xfrm>
            <a:off x="1828800" y="3429000"/>
            <a:ext cx="5334000" cy="2514600"/>
          </a:xfrm>
          <a:prstGeom prst="rect">
            <a:avLst/>
          </a:prstGeom>
          <a:noFill/>
          <a:ln w="9525">
            <a:noFill/>
            <a:miter lim="800000"/>
            <a:headEnd/>
            <a:tailEnd/>
          </a:ln>
        </p:spPr>
      </p:pic>
    </p:spTree>
    <p:extLst>
      <p:ext uri="{BB962C8B-B14F-4D97-AF65-F5344CB8AC3E}">
        <p14:creationId xmlns:p14="http://schemas.microsoft.com/office/powerpoint/2010/main" val="310885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599"/>
          </a:xfrm>
        </p:spPr>
        <p:txBody>
          <a:bodyPr>
            <a:normAutofit/>
          </a:bodyPr>
          <a:lstStyle/>
          <a:p>
            <a:r>
              <a:rPr lang="ar-JO" sz="2800" b="1" dirty="0" smtClean="0"/>
              <a:t>معاينة قبل الطباعة</a:t>
            </a:r>
            <a:endParaRPr lang="ar-SA" sz="2800" dirty="0"/>
          </a:p>
        </p:txBody>
      </p:sp>
      <p:sp>
        <p:nvSpPr>
          <p:cNvPr id="3" name="Subtitle 2"/>
          <p:cNvSpPr>
            <a:spLocks noGrp="1"/>
          </p:cNvSpPr>
          <p:nvPr>
            <p:ph type="subTitle" idx="1"/>
          </p:nvPr>
        </p:nvSpPr>
        <p:spPr>
          <a:xfrm>
            <a:off x="1600200" y="1066800"/>
            <a:ext cx="6781800" cy="4876800"/>
          </a:xfrm>
        </p:spPr>
        <p:txBody>
          <a:bodyPr/>
          <a:lstStyle/>
          <a:p>
            <a:r>
              <a:rPr lang="ar-JO" dirty="0" smtClean="0"/>
              <a:t>عند فتح خيارات الطباعة بالنقر على ملف ← طباعة، سترى معاينة المستند كما سيبدو عليه شكل الطباعة على الجانب الأيسر من الشاشة:</a:t>
            </a:r>
            <a:endParaRPr lang="en-US" dirty="0" smtClean="0"/>
          </a:p>
          <a:p>
            <a:endParaRPr lang="ar-SA" dirty="0"/>
          </a:p>
        </p:txBody>
      </p:sp>
      <p:pic>
        <p:nvPicPr>
          <p:cNvPr id="4" name="صورة 19"/>
          <p:cNvPicPr/>
          <p:nvPr/>
        </p:nvPicPr>
        <p:blipFill>
          <a:blip r:embed="rId2" cstate="print"/>
          <a:srcRect/>
          <a:stretch>
            <a:fillRect/>
          </a:stretch>
        </p:blipFill>
        <p:spPr bwMode="auto">
          <a:xfrm>
            <a:off x="2438400" y="2590800"/>
            <a:ext cx="4362450" cy="3095625"/>
          </a:xfrm>
          <a:prstGeom prst="rect">
            <a:avLst/>
          </a:prstGeom>
          <a:noFill/>
          <a:ln w="9525">
            <a:noFill/>
            <a:miter lim="800000"/>
            <a:headEnd/>
            <a:tailEnd/>
          </a:ln>
        </p:spPr>
      </p:pic>
    </p:spTree>
    <p:extLst>
      <p:ext uri="{BB962C8B-B14F-4D97-AF65-F5344CB8AC3E}">
        <p14:creationId xmlns:p14="http://schemas.microsoft.com/office/powerpoint/2010/main" val="82552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JO" sz="2800" b="1" dirty="0" smtClean="0"/>
              <a:t>استخدام خيارات الطباعة الأساسية</a:t>
            </a:r>
            <a:endParaRPr lang="ar-SA" sz="2800" dirty="0"/>
          </a:p>
        </p:txBody>
      </p:sp>
      <p:sp>
        <p:nvSpPr>
          <p:cNvPr id="3" name="Subtitle 2"/>
          <p:cNvSpPr>
            <a:spLocks noGrp="1"/>
          </p:cNvSpPr>
          <p:nvPr>
            <p:ph type="subTitle" idx="1"/>
          </p:nvPr>
        </p:nvSpPr>
        <p:spPr>
          <a:xfrm>
            <a:off x="1981200" y="990600"/>
            <a:ext cx="6400800" cy="5105400"/>
          </a:xfrm>
        </p:spPr>
        <p:txBody>
          <a:bodyPr/>
          <a:lstStyle/>
          <a:p>
            <a:r>
              <a:rPr lang="ar-JO" dirty="0" smtClean="0"/>
              <a:t>افتح خيارات الطباعة بالنقر على ملف ← طباعة:</a:t>
            </a:r>
            <a:endParaRPr lang="en-US" dirty="0" smtClean="0"/>
          </a:p>
          <a:p>
            <a:endParaRPr lang="ar-SA" dirty="0"/>
          </a:p>
        </p:txBody>
      </p:sp>
      <p:pic>
        <p:nvPicPr>
          <p:cNvPr id="4" name="صورة 4"/>
          <p:cNvPicPr/>
          <p:nvPr/>
        </p:nvPicPr>
        <p:blipFill>
          <a:blip r:embed="rId2" cstate="print"/>
          <a:srcRect/>
          <a:stretch>
            <a:fillRect/>
          </a:stretch>
        </p:blipFill>
        <p:spPr bwMode="auto">
          <a:xfrm>
            <a:off x="2438400" y="1828800"/>
            <a:ext cx="5334000" cy="2209800"/>
          </a:xfrm>
          <a:prstGeom prst="rect">
            <a:avLst/>
          </a:prstGeom>
          <a:noFill/>
          <a:ln w="9525">
            <a:noFill/>
            <a:miter lim="800000"/>
            <a:headEnd/>
            <a:tailEnd/>
          </a:ln>
        </p:spPr>
      </p:pic>
    </p:spTree>
    <p:extLst>
      <p:ext uri="{BB962C8B-B14F-4D97-AF65-F5344CB8AC3E}">
        <p14:creationId xmlns:p14="http://schemas.microsoft.com/office/powerpoint/2010/main" val="103738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85799"/>
          </a:xfrm>
        </p:spPr>
        <p:txBody>
          <a:bodyPr>
            <a:normAutofit/>
          </a:bodyPr>
          <a:lstStyle/>
          <a:p>
            <a:r>
              <a:rPr lang="ar-JO" sz="2800" b="1" dirty="0" smtClean="0"/>
              <a:t>خيارات الطباعة الأخرى</a:t>
            </a:r>
            <a:endParaRPr lang="ar-SA" sz="2800" dirty="0"/>
          </a:p>
        </p:txBody>
      </p:sp>
      <p:sp>
        <p:nvSpPr>
          <p:cNvPr id="3" name="Subtitle 2"/>
          <p:cNvSpPr>
            <a:spLocks noGrp="1"/>
          </p:cNvSpPr>
          <p:nvPr>
            <p:ph type="subTitle" idx="1"/>
          </p:nvPr>
        </p:nvSpPr>
        <p:spPr>
          <a:xfrm>
            <a:off x="1371600" y="990600"/>
            <a:ext cx="6934200" cy="5105400"/>
          </a:xfrm>
        </p:spPr>
        <p:txBody>
          <a:bodyPr>
            <a:normAutofit/>
          </a:bodyPr>
          <a:lstStyle/>
          <a:p>
            <a:r>
              <a:rPr lang="ar-JO" dirty="0" smtClean="0"/>
              <a:t>لإنهاء هذا الدرس دعونا نقوم بمراجعة خيارات الطباعة المتوافرة الأخرى. الأوامر المذكورة أدناه ليست أسماء الإعدادات الصحيحة</a:t>
            </a:r>
            <a:r>
              <a:rPr lang="en-US" dirty="0" smtClean="0"/>
              <a:t>;</a:t>
            </a:r>
            <a:r>
              <a:rPr lang="ar-JO" dirty="0" smtClean="0"/>
              <a:t> بل هي خيارات افتراضية عند النقر للمرة الأولى على ملف ← طباعة. العديد من هذه الأوامر هي تلك الموجودة في مجموعة إعداد الصفحة في علامة تبويب تخطيط الصفحة:</a:t>
            </a:r>
            <a:endParaRPr lang="en-US" dirty="0" smtClean="0"/>
          </a:p>
          <a:p>
            <a:endParaRPr lang="ar-SA" dirty="0"/>
          </a:p>
        </p:txBody>
      </p:sp>
      <p:pic>
        <p:nvPicPr>
          <p:cNvPr id="4" name="صورة 8"/>
          <p:cNvPicPr/>
          <p:nvPr/>
        </p:nvPicPr>
        <p:blipFill>
          <a:blip r:embed="rId2" cstate="print"/>
          <a:srcRect/>
          <a:stretch>
            <a:fillRect/>
          </a:stretch>
        </p:blipFill>
        <p:spPr bwMode="auto">
          <a:xfrm>
            <a:off x="3048000" y="3200400"/>
            <a:ext cx="3105150" cy="2533650"/>
          </a:xfrm>
          <a:prstGeom prst="rect">
            <a:avLst/>
          </a:prstGeom>
          <a:noFill/>
          <a:ln w="9525">
            <a:noFill/>
            <a:miter lim="800000"/>
            <a:headEnd/>
            <a:tailEnd/>
          </a:ln>
        </p:spPr>
      </p:pic>
    </p:spTree>
    <p:extLst>
      <p:ext uri="{BB962C8B-B14F-4D97-AF65-F5344CB8AC3E}">
        <p14:creationId xmlns:p14="http://schemas.microsoft.com/office/powerpoint/2010/main" val="408049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31825"/>
          </a:xfrm>
        </p:spPr>
        <p:txBody>
          <a:bodyPr>
            <a:normAutofit fontScale="90000"/>
          </a:bodyPr>
          <a:lstStyle/>
          <a:p>
            <a:r>
              <a:rPr lang="ar-JO" b="1" dirty="0" smtClean="0"/>
              <a:t>إعداد خصائص الطابعة</a:t>
            </a:r>
            <a:endParaRPr lang="ar-SA" dirty="0"/>
          </a:p>
        </p:txBody>
      </p:sp>
      <p:sp>
        <p:nvSpPr>
          <p:cNvPr id="3" name="Subtitle 2"/>
          <p:cNvSpPr>
            <a:spLocks noGrp="1"/>
          </p:cNvSpPr>
          <p:nvPr>
            <p:ph type="subTitle" idx="1"/>
          </p:nvPr>
        </p:nvSpPr>
        <p:spPr>
          <a:xfrm>
            <a:off x="1828800" y="838200"/>
            <a:ext cx="6400800" cy="5181600"/>
          </a:xfrm>
        </p:spPr>
        <p:txBody>
          <a:bodyPr/>
          <a:lstStyle/>
          <a:p>
            <a:r>
              <a:rPr lang="ar-JO" dirty="0" smtClean="0"/>
              <a:t>لضبط خيارات محددة لطابعتك، أُنقر أمر خصائص الطابعة تحت عنوان الطابعة:</a:t>
            </a:r>
          </a:p>
          <a:p>
            <a:endParaRPr lang="ar-JO" dirty="0" smtClean="0"/>
          </a:p>
          <a:p>
            <a:endParaRPr lang="ar-JO" dirty="0" smtClean="0"/>
          </a:p>
          <a:p>
            <a:endParaRPr lang="ar-JO" dirty="0" smtClean="0"/>
          </a:p>
          <a:p>
            <a:r>
              <a:rPr lang="ar-JO" dirty="0" smtClean="0"/>
              <a:t>ستظهر بعد ذلك إطار الخصائص المحددة للطابعة:</a:t>
            </a:r>
            <a:endParaRPr lang="en-US" dirty="0" smtClean="0"/>
          </a:p>
          <a:p>
            <a:endParaRPr lang="ar-SA" dirty="0"/>
          </a:p>
        </p:txBody>
      </p:sp>
      <p:pic>
        <p:nvPicPr>
          <p:cNvPr id="4" name="صورة 10"/>
          <p:cNvPicPr/>
          <p:nvPr/>
        </p:nvPicPr>
        <p:blipFill>
          <a:blip r:embed="rId2" cstate="print"/>
          <a:srcRect/>
          <a:stretch>
            <a:fillRect/>
          </a:stretch>
        </p:blipFill>
        <p:spPr bwMode="auto">
          <a:xfrm>
            <a:off x="3124200" y="1905000"/>
            <a:ext cx="3599475" cy="990601"/>
          </a:xfrm>
          <a:prstGeom prst="rect">
            <a:avLst/>
          </a:prstGeom>
          <a:noFill/>
          <a:ln w="9525">
            <a:noFill/>
            <a:miter lim="800000"/>
            <a:headEnd/>
            <a:tailEnd/>
          </a:ln>
        </p:spPr>
      </p:pic>
      <p:pic>
        <p:nvPicPr>
          <p:cNvPr id="5" name="صورة 11"/>
          <p:cNvPicPr/>
          <p:nvPr/>
        </p:nvPicPr>
        <p:blipFill>
          <a:blip r:embed="rId3" cstate="print"/>
          <a:srcRect/>
          <a:stretch>
            <a:fillRect/>
          </a:stretch>
        </p:blipFill>
        <p:spPr bwMode="auto">
          <a:xfrm>
            <a:off x="2590800" y="3733800"/>
            <a:ext cx="4419600" cy="1980282"/>
          </a:xfrm>
          <a:prstGeom prst="rect">
            <a:avLst/>
          </a:prstGeom>
          <a:noFill/>
          <a:ln w="9525">
            <a:noFill/>
            <a:miter lim="800000"/>
            <a:headEnd/>
            <a:tailEnd/>
          </a:ln>
        </p:spPr>
      </p:pic>
    </p:spTree>
    <p:extLst>
      <p:ext uri="{BB962C8B-B14F-4D97-AF65-F5344CB8AC3E}">
        <p14:creationId xmlns:p14="http://schemas.microsoft.com/office/powerpoint/2010/main" val="177774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28600"/>
            <a:ext cx="7772400" cy="838200"/>
          </a:xfrm>
        </p:spPr>
        <p:txBody>
          <a:bodyPr>
            <a:normAutofit/>
          </a:bodyPr>
          <a:lstStyle/>
          <a:p>
            <a:pPr algn="ctr"/>
            <a:r>
              <a:rPr lang="en-US" sz="3200" b="1" dirty="0" smtClean="0"/>
              <a:t> </a:t>
            </a:r>
            <a:r>
              <a:rPr lang="ar-JO" sz="3200" b="1" dirty="0" smtClean="0"/>
              <a:t>الدرس</a:t>
            </a:r>
            <a:r>
              <a:rPr lang="ar-SA" sz="3200" b="1" dirty="0" smtClean="0"/>
              <a:t>6-1</a:t>
            </a:r>
            <a:r>
              <a:rPr lang="ar-JO" sz="3200" b="1" dirty="0" smtClean="0"/>
              <a:t>: استخدام تخطيطات الصفحة وطرق العرض</a:t>
            </a:r>
            <a:endParaRPr lang="ar-SA" sz="3200" dirty="0"/>
          </a:p>
        </p:txBody>
      </p:sp>
      <p:sp>
        <p:nvSpPr>
          <p:cNvPr id="7" name="Subtitle 2"/>
          <p:cNvSpPr>
            <a:spLocks noGrp="1"/>
          </p:cNvSpPr>
          <p:nvPr>
            <p:ph type="subTitle" idx="1"/>
          </p:nvPr>
        </p:nvSpPr>
        <p:spPr>
          <a:xfrm>
            <a:off x="685800" y="1219200"/>
            <a:ext cx="7772400" cy="4724400"/>
          </a:xfrm>
        </p:spPr>
        <p:txBody>
          <a:bodyPr>
            <a:normAutofit/>
          </a:bodyPr>
          <a:lstStyle/>
          <a:p>
            <a:r>
              <a:rPr lang="ar-JO" dirty="0" smtClean="0"/>
              <a:t>تعرفنا إلى الآن على طريقة العرض الافتراضية برنامج معالج النصوص "وورد" وهي طريقة عرض الطباعة. وهذا العرض يعطيك فكرة جيدة عن الكيفية التي ستظهر بها صفحتك على الورق. ولكن ماذا لو كنت تقوم بإنشاء صفحة ويب؟ أو ماذا لو كنت أكثر اهتماما بقراءة المستند؟ يوجد في برنامج معالج النصوص "وورد" طرق عرض للأغراض المختلفة وهذا ما سوف نتعلمه في هذا الدرس. </a:t>
            </a:r>
            <a:endParaRPr lang="en-US" dirty="0" smtClean="0"/>
          </a:p>
          <a:p>
            <a:endParaRPr lang="ar-SA" dirty="0"/>
          </a:p>
        </p:txBody>
      </p:sp>
    </p:spTree>
    <p:extLst>
      <p:ext uri="{BB962C8B-B14F-4D97-AF65-F5344CB8AC3E}">
        <p14:creationId xmlns:p14="http://schemas.microsoft.com/office/powerpoint/2010/main" val="219052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08025"/>
          </a:xfrm>
        </p:spPr>
        <p:txBody>
          <a:bodyPr>
            <a:normAutofit/>
          </a:bodyPr>
          <a:lstStyle/>
          <a:p>
            <a:r>
              <a:rPr lang="ar-SA" sz="2800" b="1" dirty="0" smtClean="0"/>
              <a:t>استخدام تخطيط الطباعة</a:t>
            </a:r>
            <a:endParaRPr lang="ar-SA" sz="2800" dirty="0"/>
          </a:p>
        </p:txBody>
      </p:sp>
      <p:sp>
        <p:nvSpPr>
          <p:cNvPr id="3" name="Subtitle 2"/>
          <p:cNvSpPr>
            <a:spLocks noGrp="1"/>
          </p:cNvSpPr>
          <p:nvPr>
            <p:ph type="subTitle" idx="1"/>
          </p:nvPr>
        </p:nvSpPr>
        <p:spPr>
          <a:xfrm>
            <a:off x="1066800" y="1066800"/>
            <a:ext cx="7239000" cy="4953000"/>
          </a:xfrm>
        </p:spPr>
        <p:txBody>
          <a:bodyPr>
            <a:normAutofit lnSpcReduction="10000"/>
          </a:bodyPr>
          <a:lstStyle/>
          <a:p>
            <a:r>
              <a:rPr lang="ar-JO" dirty="0" smtClean="0"/>
              <a:t>يعتبر تخطيط الطباعة طريقة العرض الافتراضية وهي الطريقة التي نعمل بها طوال الوقت. </a:t>
            </a:r>
            <a:endParaRPr lang="en-US" dirty="0" smtClean="0"/>
          </a:p>
          <a:p>
            <a:r>
              <a:rPr lang="ar-JO" dirty="0" smtClean="0"/>
              <a:t>وللعودة إلى طريقة العرض هذه، يمكن النقر على زر تخطيط الطباعة في شريط العرض أو في الجانب الأيسر من شريط المعلومات. </a:t>
            </a:r>
          </a:p>
          <a:p>
            <a:endParaRPr lang="ar-JO" dirty="0" smtClean="0"/>
          </a:p>
          <a:p>
            <a:endParaRPr lang="ar-JO" dirty="0" smtClean="0"/>
          </a:p>
          <a:p>
            <a:endParaRPr lang="ar-JO" dirty="0" smtClean="0"/>
          </a:p>
          <a:p>
            <a:endParaRPr lang="ar-JO" dirty="0" smtClean="0"/>
          </a:p>
          <a:p>
            <a:endParaRPr lang="ar-JO" dirty="0" smtClean="0"/>
          </a:p>
          <a:p>
            <a:r>
              <a:rPr lang="ar-JO" dirty="0" smtClean="0"/>
              <a:t>تظليل طريقة العرض الحالية باللون البرتقالي هو المستخدم.</a:t>
            </a:r>
            <a:endParaRPr lang="en-US" dirty="0" smtClean="0"/>
          </a:p>
          <a:p>
            <a:endParaRPr lang="en-US" dirty="0" smtClean="0"/>
          </a:p>
          <a:p>
            <a:endParaRPr lang="ar-SA" dirty="0"/>
          </a:p>
        </p:txBody>
      </p:sp>
      <p:pic>
        <p:nvPicPr>
          <p:cNvPr id="4" name="صورة 47"/>
          <p:cNvPicPr/>
          <p:nvPr/>
        </p:nvPicPr>
        <p:blipFill>
          <a:blip r:embed="rId2" cstate="print"/>
          <a:srcRect/>
          <a:stretch>
            <a:fillRect/>
          </a:stretch>
        </p:blipFill>
        <p:spPr bwMode="auto">
          <a:xfrm>
            <a:off x="2362200" y="3124200"/>
            <a:ext cx="5143500" cy="1019175"/>
          </a:xfrm>
          <a:prstGeom prst="rect">
            <a:avLst/>
          </a:prstGeom>
          <a:noFill/>
          <a:ln w="9525">
            <a:noFill/>
            <a:miter lim="800000"/>
            <a:headEnd/>
            <a:tailEnd/>
          </a:ln>
        </p:spPr>
      </p:pic>
      <p:pic>
        <p:nvPicPr>
          <p:cNvPr id="5" name="صورة 48"/>
          <p:cNvPicPr/>
          <p:nvPr/>
        </p:nvPicPr>
        <p:blipFill>
          <a:blip r:embed="rId3" cstate="print"/>
          <a:srcRect/>
          <a:stretch>
            <a:fillRect/>
          </a:stretch>
        </p:blipFill>
        <p:spPr bwMode="auto">
          <a:xfrm>
            <a:off x="4114800" y="4419600"/>
            <a:ext cx="1876425" cy="342900"/>
          </a:xfrm>
          <a:prstGeom prst="rect">
            <a:avLst/>
          </a:prstGeom>
          <a:noFill/>
          <a:ln w="9525">
            <a:noFill/>
            <a:miter lim="800000"/>
            <a:headEnd/>
            <a:tailEnd/>
          </a:ln>
        </p:spPr>
      </p:pic>
    </p:spTree>
    <p:extLst>
      <p:ext uri="{BB962C8B-B14F-4D97-AF65-F5344CB8AC3E}">
        <p14:creationId xmlns:p14="http://schemas.microsoft.com/office/powerpoint/2010/main" val="88890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b="1" dirty="0" smtClean="0"/>
              <a:t>استخدام القراءة في وضع ملء الشاشة</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JO" dirty="0" smtClean="0"/>
              <a:t>إن أفضل استخدام لتخطيط القراءة في وضع ملء الشاشة، كما هو متوقع، عندما تريد قراءة مستند كامل. ومثل طرق العرض الأخرى، يمكنك التبديل باستخدام شريط المعلومات أو شريط العرض. </a:t>
            </a:r>
            <a:endParaRPr lang="en-US" dirty="0" smtClean="0"/>
          </a:p>
          <a:p>
            <a:endParaRPr lang="ar-SA" dirty="0"/>
          </a:p>
        </p:txBody>
      </p:sp>
      <p:pic>
        <p:nvPicPr>
          <p:cNvPr id="4" name="صورة 49"/>
          <p:cNvPicPr/>
          <p:nvPr/>
        </p:nvPicPr>
        <p:blipFill>
          <a:blip r:embed="rId2" cstate="print"/>
          <a:srcRect/>
          <a:stretch>
            <a:fillRect/>
          </a:stretch>
        </p:blipFill>
        <p:spPr bwMode="auto">
          <a:xfrm>
            <a:off x="3048000" y="2895600"/>
            <a:ext cx="3400425" cy="866775"/>
          </a:xfrm>
          <a:prstGeom prst="rect">
            <a:avLst/>
          </a:prstGeom>
          <a:noFill/>
          <a:ln w="9525">
            <a:noFill/>
            <a:miter lim="800000"/>
            <a:headEnd/>
            <a:tailEnd/>
          </a:ln>
        </p:spPr>
      </p:pic>
    </p:spTree>
    <p:extLst>
      <p:ext uri="{BB962C8B-B14F-4D97-AF65-F5344CB8AC3E}">
        <p14:creationId xmlns:p14="http://schemas.microsoft.com/office/powerpoint/2010/main" val="292301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838199"/>
          </a:xfrm>
        </p:spPr>
        <p:txBody>
          <a:bodyPr>
            <a:normAutofit/>
          </a:bodyPr>
          <a:lstStyle/>
          <a:p>
            <a:r>
              <a:rPr lang="ar-SA" sz="2800" b="1" dirty="0" smtClean="0"/>
              <a:t>استخدام طريقة عرض المخطط التفصيلي</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يمكنك الانتقال إلى طريقة عرض المخطط التفصيلي بنفس الطريقة التي انتقلت بها إلى طرق العرض الأخرى وهي باستخدام شريط العرض وشريط المعلومات.</a:t>
            </a:r>
            <a:endParaRPr lang="en-US" dirty="0" smtClean="0"/>
          </a:p>
          <a:p>
            <a:endParaRPr lang="ar-SA" dirty="0"/>
          </a:p>
        </p:txBody>
      </p:sp>
      <p:pic>
        <p:nvPicPr>
          <p:cNvPr id="4" name="صورة 54"/>
          <p:cNvPicPr/>
          <p:nvPr/>
        </p:nvPicPr>
        <p:blipFill>
          <a:blip r:embed="rId2" cstate="print"/>
          <a:srcRect/>
          <a:stretch>
            <a:fillRect/>
          </a:stretch>
        </p:blipFill>
        <p:spPr bwMode="auto">
          <a:xfrm>
            <a:off x="2819400" y="2438400"/>
            <a:ext cx="3629025" cy="782198"/>
          </a:xfrm>
          <a:prstGeom prst="rect">
            <a:avLst/>
          </a:prstGeom>
          <a:noFill/>
          <a:ln w="9525">
            <a:noFill/>
            <a:miter lim="800000"/>
            <a:headEnd/>
            <a:tailEnd/>
          </a:ln>
        </p:spPr>
      </p:pic>
    </p:spTree>
    <p:extLst>
      <p:ext uri="{BB962C8B-B14F-4D97-AF65-F5344CB8AC3E}">
        <p14:creationId xmlns:p14="http://schemas.microsoft.com/office/powerpoint/2010/main" val="259599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1"/>
          </a:xfrm>
        </p:spPr>
        <p:txBody>
          <a:bodyPr>
            <a:normAutofit/>
          </a:bodyPr>
          <a:lstStyle/>
          <a:p>
            <a:r>
              <a:rPr lang="ar-SA" sz="2800" b="1" dirty="0" err="1" smtClean="0"/>
              <a:t>إستخدام</a:t>
            </a:r>
            <a:r>
              <a:rPr lang="ar-SA" sz="2800" b="1" dirty="0" smtClean="0"/>
              <a:t> طريقة عرض المسودة</a:t>
            </a:r>
            <a:endParaRPr lang="ar-SA" sz="2800" dirty="0"/>
          </a:p>
        </p:txBody>
      </p:sp>
      <p:sp>
        <p:nvSpPr>
          <p:cNvPr id="3" name="Subtitle 2"/>
          <p:cNvSpPr>
            <a:spLocks noGrp="1"/>
          </p:cNvSpPr>
          <p:nvPr>
            <p:ph type="subTitle" idx="1"/>
          </p:nvPr>
        </p:nvSpPr>
        <p:spPr>
          <a:xfrm>
            <a:off x="1447800" y="1143000"/>
            <a:ext cx="6934200" cy="4876800"/>
          </a:xfrm>
        </p:spPr>
        <p:txBody>
          <a:bodyPr>
            <a:normAutofit/>
          </a:bodyPr>
          <a:lstStyle/>
          <a:p>
            <a:r>
              <a:rPr lang="ar-JO" dirty="0" smtClean="0"/>
              <a:t>طريقة العرض الأخيرة لدينا هي عرض المسودة.</a:t>
            </a:r>
          </a:p>
          <a:p>
            <a:endParaRPr lang="ar-JO" dirty="0" smtClean="0"/>
          </a:p>
          <a:p>
            <a:endParaRPr lang="ar-JO" dirty="0" smtClean="0"/>
          </a:p>
          <a:p>
            <a:endParaRPr lang="ar-JO" dirty="0" smtClean="0"/>
          </a:p>
          <a:p>
            <a:r>
              <a:rPr lang="ar-JO" dirty="0" smtClean="0"/>
              <a:t>طريقة العرض هذه جيدة في الاستخدام إذا كنت تنظر إلى مسودة مستندك، ولم تكن قلقا على الصور أو التنسيق</a:t>
            </a:r>
            <a:endParaRPr lang="en-US" dirty="0" smtClean="0"/>
          </a:p>
          <a:p>
            <a:endParaRPr lang="ar-SA" dirty="0"/>
          </a:p>
        </p:txBody>
      </p:sp>
      <p:pic>
        <p:nvPicPr>
          <p:cNvPr id="4" name="صورة 56"/>
          <p:cNvPicPr/>
          <p:nvPr/>
        </p:nvPicPr>
        <p:blipFill>
          <a:blip r:embed="rId2" cstate="print"/>
          <a:srcRect/>
          <a:stretch>
            <a:fillRect/>
          </a:stretch>
        </p:blipFill>
        <p:spPr bwMode="auto">
          <a:xfrm>
            <a:off x="2667000" y="1676400"/>
            <a:ext cx="4067175" cy="1009650"/>
          </a:xfrm>
          <a:prstGeom prst="rect">
            <a:avLst/>
          </a:prstGeom>
          <a:noFill/>
          <a:ln w="9525">
            <a:noFill/>
            <a:miter lim="800000"/>
            <a:headEnd/>
            <a:tailEnd/>
          </a:ln>
        </p:spPr>
      </p:pic>
    </p:spTree>
    <p:extLst>
      <p:ext uri="{BB962C8B-B14F-4D97-AF65-F5344CB8AC3E}">
        <p14:creationId xmlns:p14="http://schemas.microsoft.com/office/powerpoint/2010/main" val="99262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pPr algn="ctr"/>
            <a:r>
              <a:rPr lang="en-US" b="1" dirty="0" smtClean="0"/>
              <a:t> </a:t>
            </a:r>
            <a:r>
              <a:rPr lang="ar-JO" sz="3200" b="1" dirty="0" smtClean="0"/>
              <a:t>الدرس 6-2: أدوات العرض الأساسية</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تعرفنا في الدرس الأخير على طرق العرض المختلفة. وسنتعرف في هذا الدرس على بعض الأدوات التي يمكننا استخدامها مع طرق العرض لزيادة كفاءتنا.</a:t>
            </a:r>
            <a:endParaRPr lang="en-US" dirty="0" smtClean="0"/>
          </a:p>
          <a:p>
            <a:endParaRPr lang="ar-SA" dirty="0"/>
          </a:p>
        </p:txBody>
      </p:sp>
    </p:spTree>
    <p:extLst>
      <p:ext uri="{BB962C8B-B14F-4D97-AF65-F5344CB8AC3E}">
        <p14:creationId xmlns:p14="http://schemas.microsoft.com/office/powerpoint/2010/main" val="275191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6762"/>
          </a:xfrm>
        </p:spPr>
        <p:txBody>
          <a:bodyPr>
            <a:normAutofit/>
          </a:bodyPr>
          <a:lstStyle/>
          <a:p>
            <a:r>
              <a:rPr lang="ar-SA" sz="2800" b="1" dirty="0" smtClean="0"/>
              <a:t>استخدام التصغير والتكبير والاستعادة إلى الأسفل</a:t>
            </a:r>
            <a:endParaRPr lang="ar-SA" sz="2800" dirty="0"/>
          </a:p>
        </p:txBody>
      </p:sp>
      <p:sp>
        <p:nvSpPr>
          <p:cNvPr id="3" name="Subtitle 2"/>
          <p:cNvSpPr>
            <a:spLocks noGrp="1"/>
          </p:cNvSpPr>
          <p:nvPr>
            <p:ph type="subTitle" idx="1"/>
          </p:nvPr>
        </p:nvSpPr>
        <p:spPr>
          <a:xfrm>
            <a:off x="1371600" y="990600"/>
            <a:ext cx="7086600" cy="4648200"/>
          </a:xfrm>
        </p:spPr>
        <p:txBody>
          <a:bodyPr>
            <a:normAutofit/>
          </a:bodyPr>
          <a:lstStyle/>
          <a:p>
            <a:r>
              <a:rPr lang="ar-JO" dirty="0" smtClean="0"/>
              <a:t>في أعلى اليسار من شاشة برنامج معالج النصوص "وورد"، سنرى مجموعة من أدوات التحكم بالإطار.</a:t>
            </a:r>
          </a:p>
          <a:p>
            <a:endParaRPr lang="en-US" dirty="0" smtClean="0"/>
          </a:p>
          <a:p>
            <a:r>
              <a:rPr lang="ar-JO" dirty="0" smtClean="0"/>
              <a:t>نحن نعرف أصلا أن إشارة </a:t>
            </a:r>
            <a:r>
              <a:rPr lang="en-US" dirty="0" smtClean="0"/>
              <a:t>X</a:t>
            </a:r>
            <a:r>
              <a:rPr lang="ar-JO" dirty="0" smtClean="0"/>
              <a:t> في أقصى اليسار تغلق الإطار. وان إشارة الناقص الصغيرة (</a:t>
            </a:r>
            <a:r>
              <a:rPr lang="en-US" dirty="0" smtClean="0"/>
              <a:t> </a:t>
            </a:r>
            <a:r>
              <a:rPr lang="ar-JO" dirty="0" smtClean="0"/>
              <a:t>) تقوم بتصغير الإطار إلى شريط المهام في ويندوز. وان الزر الأوسط، استعادة إلى الأسفل، (</a:t>
            </a:r>
            <a:r>
              <a:rPr lang="en-US" dirty="0" smtClean="0"/>
              <a:t> </a:t>
            </a:r>
            <a:r>
              <a:rPr lang="ar-JO" dirty="0" smtClean="0"/>
              <a:t>) يصغر حجم الإطار إلى النصف. وعند استعادة الإطار إلى الأسفل، يصبح الزر الأوسط أمر تكبير (</a:t>
            </a:r>
            <a:r>
              <a:rPr lang="en-US" dirty="0" smtClean="0"/>
              <a:t> </a:t>
            </a:r>
            <a:r>
              <a:rPr lang="ar-JO" dirty="0" smtClean="0"/>
              <a:t>) يمكنك النقر عليه لاستعادة حجم الإطار الطبيعي.</a:t>
            </a:r>
            <a:endParaRPr lang="ar-SA" dirty="0"/>
          </a:p>
        </p:txBody>
      </p:sp>
      <p:pic>
        <p:nvPicPr>
          <p:cNvPr id="4" name="صورة 58"/>
          <p:cNvPicPr/>
          <p:nvPr/>
        </p:nvPicPr>
        <p:blipFill>
          <a:blip r:embed="rId2" cstate="print"/>
          <a:srcRect/>
          <a:stretch>
            <a:fillRect/>
          </a:stretch>
        </p:blipFill>
        <p:spPr bwMode="auto">
          <a:xfrm>
            <a:off x="3886200" y="4953000"/>
            <a:ext cx="1828800" cy="466725"/>
          </a:xfrm>
          <a:prstGeom prst="rect">
            <a:avLst/>
          </a:prstGeom>
          <a:noFill/>
          <a:ln w="9525">
            <a:noFill/>
            <a:miter lim="800000"/>
            <a:headEnd/>
            <a:tailEnd/>
          </a:ln>
        </p:spPr>
      </p:pic>
      <p:pic>
        <p:nvPicPr>
          <p:cNvPr id="5" name="صورة 6" descr="الوصف: Figure 24 (Min Cmd)"/>
          <p:cNvPicPr/>
          <p:nvPr/>
        </p:nvPicPr>
        <p:blipFill>
          <a:blip r:embed="rId3" cstate="print"/>
          <a:srcRect t="20869"/>
          <a:stretch>
            <a:fillRect/>
          </a:stretch>
        </p:blipFill>
        <p:spPr bwMode="auto">
          <a:xfrm>
            <a:off x="5105400" y="2895600"/>
            <a:ext cx="152400" cy="152400"/>
          </a:xfrm>
          <a:prstGeom prst="rect">
            <a:avLst/>
          </a:prstGeom>
          <a:noFill/>
          <a:ln w="9525">
            <a:noFill/>
            <a:miter lim="800000"/>
            <a:headEnd/>
            <a:tailEnd/>
          </a:ln>
        </p:spPr>
      </p:pic>
      <p:pic>
        <p:nvPicPr>
          <p:cNvPr id="6" name="صورة 9" descr="الوصف: Figure 25 (Rest Cmd)"/>
          <p:cNvPicPr/>
          <p:nvPr/>
        </p:nvPicPr>
        <p:blipFill>
          <a:blip r:embed="rId4" cstate="print"/>
          <a:srcRect/>
          <a:stretch>
            <a:fillRect/>
          </a:stretch>
        </p:blipFill>
        <p:spPr bwMode="auto">
          <a:xfrm>
            <a:off x="1905000" y="3352800"/>
            <a:ext cx="152400" cy="152400"/>
          </a:xfrm>
          <a:prstGeom prst="rect">
            <a:avLst/>
          </a:prstGeom>
          <a:noFill/>
          <a:ln w="9525">
            <a:noFill/>
            <a:miter lim="800000"/>
            <a:headEnd/>
            <a:tailEnd/>
          </a:ln>
        </p:spPr>
      </p:pic>
      <p:pic>
        <p:nvPicPr>
          <p:cNvPr id="7" name="صورة 12" descr="الوصف: Figure 26 (Max Cmd)"/>
          <p:cNvPicPr/>
          <p:nvPr/>
        </p:nvPicPr>
        <p:blipFill>
          <a:blip r:embed="rId5" cstate="print"/>
          <a:srcRect/>
          <a:stretch>
            <a:fillRect/>
          </a:stretch>
        </p:blipFill>
        <p:spPr bwMode="auto">
          <a:xfrm>
            <a:off x="3962400" y="4105275"/>
            <a:ext cx="152400" cy="161925"/>
          </a:xfrm>
          <a:prstGeom prst="rect">
            <a:avLst/>
          </a:prstGeom>
          <a:noFill/>
          <a:ln w="9525">
            <a:noFill/>
            <a:miter lim="800000"/>
            <a:headEnd/>
            <a:tailEnd/>
          </a:ln>
        </p:spPr>
      </p:pic>
    </p:spTree>
    <p:extLst>
      <p:ext uri="{BB962C8B-B14F-4D97-AF65-F5344CB8AC3E}">
        <p14:creationId xmlns:p14="http://schemas.microsoft.com/office/powerpoint/2010/main" val="367165690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1087</Words>
  <Application>Microsoft Office PowerPoint</Application>
  <PresentationFormat>On-screen Show (4:3)</PresentationFormat>
  <Paragraphs>111</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Concourse</vt:lpstr>
      <vt:lpstr> القسم 6: طباعة وعرض المستند</vt:lpstr>
      <vt:lpstr>PowerPoint Presentation</vt:lpstr>
      <vt:lpstr> الدرس6-1: استخدام تخطيطات الصفحة وطرق العرض</vt:lpstr>
      <vt:lpstr>استخدام تخطيط الطباعة</vt:lpstr>
      <vt:lpstr>استخدام القراءة في وضع ملء الشاشة</vt:lpstr>
      <vt:lpstr>استخدام طريقة عرض المخطط التفصيلي</vt:lpstr>
      <vt:lpstr>إستخدام طريقة عرض المسودة</vt:lpstr>
      <vt:lpstr> الدرس 6-2: أدوات العرض الأساسية</vt:lpstr>
      <vt:lpstr>استخدام التصغير والتكبير والاستعادة إلى الأسفل</vt:lpstr>
      <vt:lpstr>استخدام التكبير/التصغير في شريط العرض</vt:lpstr>
      <vt:lpstr>استخدام أدوات التحكم بالعرض على شريط المعلومات </vt:lpstr>
      <vt:lpstr>استخدام مربع حوار تكبير/تصغير </vt:lpstr>
      <vt:lpstr> الدرس 6-3: أدوات عرض متقدمة</vt:lpstr>
      <vt:lpstr>استخدام متصفح المستند</vt:lpstr>
      <vt:lpstr>PowerPoint Presentation</vt:lpstr>
      <vt:lpstr>عناصر عرض وإخفاء الشاشة</vt:lpstr>
      <vt:lpstr>إستخدام لوحة التصفح.</vt:lpstr>
      <vt:lpstr>عرض الأحرف الخاصة</vt:lpstr>
      <vt:lpstr> الدرس 6-4: إعداد المستند الخاص</vt:lpstr>
      <vt:lpstr>إعداد المستند الخاص</vt:lpstr>
      <vt:lpstr>إستخدام مربع حوار إعداد الصفحة </vt:lpstr>
      <vt:lpstr> الدرس 6-5: طباعة المستند </vt:lpstr>
      <vt:lpstr>معاينة قبل الطباعة</vt:lpstr>
      <vt:lpstr>استخدام خيارات الطباعة الأساسية</vt:lpstr>
      <vt:lpstr>خيارات الطباعة الأخرى</vt:lpstr>
      <vt:lpstr>إعداد خصائص الطابعة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القسم 6: طباعة وعرض المستند</dc:title>
  <dc:creator>Ali Raad</dc:creator>
  <cp:lastModifiedBy>DR.Ahmed Saker</cp:lastModifiedBy>
  <cp:revision>1</cp:revision>
  <dcterms:created xsi:type="dcterms:W3CDTF">2006-08-16T00:00:00Z</dcterms:created>
  <dcterms:modified xsi:type="dcterms:W3CDTF">2018-12-12T18:45:33Z</dcterms:modified>
</cp:coreProperties>
</file>